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7D"/>
    <a:srgbClr val="FA83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6E3311F5-812D-41E5-955B-F8706FCAC943}" type="datetimeFigureOut">
              <a:rPr lang="en-NZ" smtClean="0"/>
              <a:t>08/11/2012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265633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E3311F5-812D-41E5-955B-F8706FCAC943}" type="datetimeFigureOut">
              <a:rPr lang="en-NZ" smtClean="0"/>
              <a:t>08/11/2012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174909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E3311F5-812D-41E5-955B-F8706FCAC943}" type="datetimeFigureOut">
              <a:rPr lang="en-NZ" smtClean="0"/>
              <a:t>08/11/2012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402723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E3311F5-812D-41E5-955B-F8706FCAC943}" type="datetimeFigureOut">
              <a:rPr lang="en-NZ" smtClean="0"/>
              <a:t>08/11/2012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355397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311F5-812D-41E5-955B-F8706FCAC943}" type="datetimeFigureOut">
              <a:rPr lang="en-NZ" smtClean="0"/>
              <a:t>08/11/2012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132607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6E3311F5-812D-41E5-955B-F8706FCAC943}" type="datetimeFigureOut">
              <a:rPr lang="en-NZ" smtClean="0"/>
              <a:t>08/11/2012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39655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6E3311F5-812D-41E5-955B-F8706FCAC943}" type="datetimeFigureOut">
              <a:rPr lang="en-NZ" smtClean="0"/>
              <a:t>08/11/2012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384828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6E3311F5-812D-41E5-955B-F8706FCAC943}" type="datetimeFigureOut">
              <a:rPr lang="en-NZ" smtClean="0"/>
              <a:t>08/11/2012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109277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311F5-812D-41E5-955B-F8706FCAC943}" type="datetimeFigureOut">
              <a:rPr lang="en-NZ" smtClean="0"/>
              <a:t>08/11/2012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95478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311F5-812D-41E5-955B-F8706FCAC943}" type="datetimeFigureOut">
              <a:rPr lang="en-NZ" smtClean="0"/>
              <a:t>08/11/2012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16318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311F5-812D-41E5-955B-F8706FCAC943}" type="datetimeFigureOut">
              <a:rPr lang="en-NZ" smtClean="0"/>
              <a:t>08/11/2012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3E6DB49-5DF4-40AC-ABD9-EC383B54A522}" type="slidenum">
              <a:rPr lang="en-NZ" smtClean="0"/>
              <a:t>‹#›</a:t>
            </a:fld>
            <a:endParaRPr lang="en-NZ"/>
          </a:p>
        </p:txBody>
      </p:sp>
    </p:spTree>
    <p:extLst>
      <p:ext uri="{BB962C8B-B14F-4D97-AF65-F5344CB8AC3E}">
        <p14:creationId xmlns:p14="http://schemas.microsoft.com/office/powerpoint/2010/main" val="62018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311F5-812D-41E5-955B-F8706FCAC943}" type="datetimeFigureOut">
              <a:rPr lang="en-NZ" smtClean="0"/>
              <a:t>08/11/2012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6DB49-5DF4-40AC-ABD9-EC383B54A522}" type="slidenum">
              <a:rPr lang="en-NZ" smtClean="0"/>
              <a:t>‹#›</a:t>
            </a:fld>
            <a:endParaRPr lang="en-NZ"/>
          </a:p>
        </p:txBody>
      </p:sp>
    </p:spTree>
    <p:extLst>
      <p:ext uri="{BB962C8B-B14F-4D97-AF65-F5344CB8AC3E}">
        <p14:creationId xmlns:p14="http://schemas.microsoft.com/office/powerpoint/2010/main" val="347156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latin typeface="Imprint MT Shadow" pitchFamily="82" charset="0"/>
              </a:rPr>
              <a:t>Characteristics of </a:t>
            </a:r>
            <a:br>
              <a:rPr lang="en-NZ" dirty="0" smtClean="0">
                <a:latin typeface="Imprint MT Shadow" pitchFamily="82" charset="0"/>
              </a:rPr>
            </a:br>
            <a:r>
              <a:rPr lang="en-NZ" sz="5300" dirty="0" smtClean="0">
                <a:latin typeface="Imprint MT Shadow" pitchFamily="82" charset="0"/>
              </a:rPr>
              <a:t>Contemporary Dance</a:t>
            </a:r>
            <a:endParaRPr lang="en-NZ" sz="5300" dirty="0">
              <a:latin typeface="Imprint MT Shadow" pitchFamily="82" charset="0"/>
            </a:endParaRPr>
          </a:p>
        </p:txBody>
      </p:sp>
      <p:sp>
        <p:nvSpPr>
          <p:cNvPr id="3" name="Content Placeholder 2"/>
          <p:cNvSpPr>
            <a:spLocks noGrp="1"/>
          </p:cNvSpPr>
          <p:nvPr>
            <p:ph idx="1"/>
          </p:nvPr>
        </p:nvSpPr>
        <p:spPr/>
        <p:txBody>
          <a:bodyPr/>
          <a:lstStyle/>
          <a:p>
            <a:r>
              <a:rPr lang="en-NZ" dirty="0" smtClean="0"/>
              <a:t>Different styles of dance have a particular way to produce or perform movement. </a:t>
            </a:r>
          </a:p>
          <a:p>
            <a:r>
              <a:rPr lang="en-NZ" dirty="0" smtClean="0"/>
              <a:t>However it is very hard to define Contemporary Dance.</a:t>
            </a:r>
          </a:p>
          <a:p>
            <a:r>
              <a:rPr lang="en-NZ" dirty="0" smtClean="0"/>
              <a:t>Contemporary itself is a</a:t>
            </a:r>
            <a:r>
              <a:rPr lang="en-NZ" b="1" dirty="0" smtClean="0"/>
              <a:t> Genre</a:t>
            </a:r>
            <a:r>
              <a:rPr lang="en-NZ" dirty="0" smtClean="0"/>
              <a:t> not a technique because it incorporates a range of different styles to create its own unique look.</a:t>
            </a:r>
            <a:endParaRPr lang="en-NZ" dirty="0"/>
          </a:p>
        </p:txBody>
      </p:sp>
    </p:spTree>
    <p:extLst>
      <p:ext uri="{BB962C8B-B14F-4D97-AF65-F5344CB8AC3E}">
        <p14:creationId xmlns:p14="http://schemas.microsoft.com/office/powerpoint/2010/main" val="140698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Improvisation</a:t>
            </a:r>
            <a:endParaRPr lang="en-NZ" dirty="0"/>
          </a:p>
        </p:txBody>
      </p:sp>
      <p:sp>
        <p:nvSpPr>
          <p:cNvPr id="3" name="Content Placeholder 2"/>
          <p:cNvSpPr>
            <a:spLocks noGrp="1"/>
          </p:cNvSpPr>
          <p:nvPr>
            <p:ph idx="1"/>
          </p:nvPr>
        </p:nvSpPr>
        <p:spPr>
          <a:xfrm>
            <a:off x="457200" y="1600200"/>
            <a:ext cx="8229600" cy="4853136"/>
          </a:xfrm>
        </p:spPr>
        <p:txBody>
          <a:bodyPr>
            <a:normAutofit fontScale="85000" lnSpcReduction="10000"/>
          </a:bodyPr>
          <a:lstStyle/>
          <a:p>
            <a:r>
              <a:rPr lang="en-NZ" b="1" dirty="0"/>
              <a:t>Improvisation</a:t>
            </a:r>
            <a:r>
              <a:rPr lang="en-NZ" dirty="0"/>
              <a:t/>
            </a:r>
            <a:br>
              <a:rPr lang="en-NZ" dirty="0"/>
            </a:br>
            <a:r>
              <a:rPr lang="en-NZ" dirty="0" err="1"/>
              <a:t>Improvisation</a:t>
            </a:r>
            <a:r>
              <a:rPr lang="en-NZ" dirty="0"/>
              <a:t> focuses on the investigation of movement and its relation to performance. Development of individual movement material is facilitated through a variety of creative explorations</a:t>
            </a:r>
            <a:r>
              <a:rPr lang="en-NZ" dirty="0" smtClean="0"/>
              <a:t>.</a:t>
            </a:r>
          </a:p>
          <a:p>
            <a:endParaRPr lang="en-NZ" dirty="0"/>
          </a:p>
          <a:p>
            <a:r>
              <a:rPr lang="en-NZ" b="1" dirty="0"/>
              <a:t>Contact Improvisation</a:t>
            </a:r>
            <a:r>
              <a:rPr lang="en-NZ" dirty="0"/>
              <a:t/>
            </a:r>
            <a:br>
              <a:rPr lang="en-NZ" dirty="0"/>
            </a:br>
            <a:r>
              <a:rPr lang="en-NZ" dirty="0"/>
              <a:t>Contact improvisation describes a duet dance form characterised by weight exchange, fluid movement and touch. Partners improvise using the natural movement of the body.</a:t>
            </a:r>
            <a:br>
              <a:rPr lang="en-NZ" dirty="0"/>
            </a:br>
            <a:endParaRPr lang="en-NZ" dirty="0"/>
          </a:p>
          <a:p>
            <a:endParaRPr lang="en-NZ" dirty="0"/>
          </a:p>
        </p:txBody>
      </p:sp>
    </p:spTree>
    <p:extLst>
      <p:ext uri="{BB962C8B-B14F-4D97-AF65-F5344CB8AC3E}">
        <p14:creationId xmlns:p14="http://schemas.microsoft.com/office/powerpoint/2010/main" val="429005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6600" b="1" dirty="0" smtClean="0">
                <a:latin typeface="Edwardian Script ITC" pitchFamily="66" charset="0"/>
              </a:rPr>
              <a:t>The Performers</a:t>
            </a:r>
            <a:endParaRPr lang="en-NZ" sz="6600" b="1" dirty="0">
              <a:latin typeface="Edwardian Script ITC" pitchFamily="66" charset="0"/>
            </a:endParaRPr>
          </a:p>
        </p:txBody>
      </p:sp>
      <p:sp>
        <p:nvSpPr>
          <p:cNvPr id="3" name="Content Placeholder 2"/>
          <p:cNvSpPr>
            <a:spLocks noGrp="1"/>
          </p:cNvSpPr>
          <p:nvPr>
            <p:ph idx="1"/>
          </p:nvPr>
        </p:nvSpPr>
        <p:spPr/>
        <p:txBody>
          <a:bodyPr/>
          <a:lstStyle/>
          <a:p>
            <a:r>
              <a:rPr lang="en-NZ" dirty="0" smtClean="0"/>
              <a:t>Different characteristics of the performers will also have an impact on the dance performance. </a:t>
            </a:r>
          </a:p>
          <a:p>
            <a:r>
              <a:rPr lang="en-NZ" dirty="0" smtClean="0"/>
              <a:t>Sometimes these characteristics are selected for a reason like race, sometimes it is who is available or the best options to perform the dance.</a:t>
            </a:r>
            <a:endParaRPr lang="en-NZ" dirty="0"/>
          </a:p>
        </p:txBody>
      </p:sp>
    </p:spTree>
    <p:extLst>
      <p:ext uri="{BB962C8B-B14F-4D97-AF65-F5344CB8AC3E}">
        <p14:creationId xmlns:p14="http://schemas.microsoft.com/office/powerpoint/2010/main" val="12147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latin typeface="Edwardian Script ITC" pitchFamily="66" charset="0"/>
              </a:rPr>
              <a:t>The Performers</a:t>
            </a:r>
            <a:endParaRPr lang="en-NZ" dirty="0"/>
          </a:p>
        </p:txBody>
      </p:sp>
      <p:sp>
        <p:nvSpPr>
          <p:cNvPr id="4" name="Cloud 3"/>
          <p:cNvSpPr/>
          <p:nvPr/>
        </p:nvSpPr>
        <p:spPr>
          <a:xfrm>
            <a:off x="2915816" y="3140968"/>
            <a:ext cx="3312368" cy="151216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t>Characteristics</a:t>
            </a:r>
            <a:endParaRPr lang="en-NZ" sz="2400" b="1" dirty="0"/>
          </a:p>
        </p:txBody>
      </p:sp>
    </p:spTree>
    <p:extLst>
      <p:ext uri="{BB962C8B-B14F-4D97-AF65-F5344CB8AC3E}">
        <p14:creationId xmlns:p14="http://schemas.microsoft.com/office/powerpoint/2010/main" val="315640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3000">
              <a:schemeClr val="tx1">
                <a:lumMod val="95000"/>
                <a:lumOff val="5000"/>
              </a:schemeClr>
            </a:gs>
            <a:gs pos="73000">
              <a:srgbClr val="663300"/>
            </a:gs>
            <a:gs pos="100000">
              <a:schemeClr val="bg2">
                <a:lumMod val="75000"/>
              </a:schemeClr>
            </a:gs>
          </a:gsLst>
          <a:path path="circle">
            <a:fillToRect t="100000" r="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latin typeface="Imprint MT Shadow" pitchFamily="82" charset="0"/>
              </a:rPr>
              <a:t>Contemporary Genre</a:t>
            </a:r>
            <a:endParaRPr lang="en-NZ" dirty="0">
              <a:solidFill>
                <a:schemeClr val="bg1"/>
              </a:solidFill>
              <a:latin typeface="Imprint MT Shadow" pitchFamily="82" charset="0"/>
            </a:endParaRPr>
          </a:p>
        </p:txBody>
      </p:sp>
      <p:sp>
        <p:nvSpPr>
          <p:cNvPr id="3" name="Content Placeholder 2"/>
          <p:cNvSpPr>
            <a:spLocks noGrp="1"/>
          </p:cNvSpPr>
          <p:nvPr>
            <p:ph idx="1"/>
          </p:nvPr>
        </p:nvSpPr>
        <p:spPr>
          <a:xfrm>
            <a:off x="457200" y="1600200"/>
            <a:ext cx="8363272" cy="5069160"/>
          </a:xfrm>
        </p:spPr>
        <p:txBody>
          <a:bodyPr>
            <a:normAutofit fontScale="92500" lnSpcReduction="10000"/>
          </a:bodyPr>
          <a:lstStyle/>
          <a:p>
            <a:r>
              <a:rPr lang="en-NZ" dirty="0" smtClean="0">
                <a:solidFill>
                  <a:schemeClr val="bg1"/>
                </a:solidFill>
              </a:rPr>
              <a:t>First we need to think about the other similar styles out there:</a:t>
            </a:r>
          </a:p>
          <a:p>
            <a:pPr lvl="5"/>
            <a:r>
              <a:rPr lang="en-NZ" sz="3000" dirty="0" smtClean="0">
                <a:solidFill>
                  <a:schemeClr val="bg1"/>
                </a:solidFill>
              </a:rPr>
              <a:t>Classical ballet involves adherence </a:t>
            </a:r>
            <a:r>
              <a:rPr lang="en-NZ" sz="3000" dirty="0">
                <a:solidFill>
                  <a:schemeClr val="bg1"/>
                </a:solidFill>
              </a:rPr>
              <a:t>to technique and </a:t>
            </a:r>
            <a:r>
              <a:rPr lang="en-NZ" sz="3000" dirty="0" smtClean="0">
                <a:solidFill>
                  <a:schemeClr val="bg1"/>
                </a:solidFill>
              </a:rPr>
              <a:t>style </a:t>
            </a:r>
          </a:p>
          <a:p>
            <a:pPr lvl="5"/>
            <a:r>
              <a:rPr lang="en-NZ" sz="3000" dirty="0" smtClean="0">
                <a:solidFill>
                  <a:schemeClr val="bg1"/>
                </a:solidFill>
              </a:rPr>
              <a:t>folk/national </a:t>
            </a:r>
            <a:r>
              <a:rPr lang="en-NZ" sz="3000" dirty="0">
                <a:solidFill>
                  <a:schemeClr val="bg1"/>
                </a:solidFill>
              </a:rPr>
              <a:t>dance </a:t>
            </a:r>
            <a:r>
              <a:rPr lang="en-NZ" sz="3000" dirty="0" smtClean="0">
                <a:solidFill>
                  <a:schemeClr val="bg1"/>
                </a:solidFill>
              </a:rPr>
              <a:t>involves using traditional </a:t>
            </a:r>
            <a:r>
              <a:rPr lang="en-NZ" sz="3000" dirty="0">
                <a:solidFill>
                  <a:schemeClr val="bg1"/>
                </a:solidFill>
              </a:rPr>
              <a:t>music and </a:t>
            </a:r>
            <a:r>
              <a:rPr lang="en-NZ" sz="3000" dirty="0" smtClean="0">
                <a:solidFill>
                  <a:schemeClr val="bg1"/>
                </a:solidFill>
              </a:rPr>
              <a:t>steps</a:t>
            </a:r>
          </a:p>
          <a:p>
            <a:pPr lvl="5"/>
            <a:r>
              <a:rPr lang="en-NZ" sz="3000" dirty="0" smtClean="0">
                <a:solidFill>
                  <a:schemeClr val="bg1"/>
                </a:solidFill>
              </a:rPr>
              <a:t>tap/</a:t>
            </a:r>
            <a:r>
              <a:rPr lang="en-NZ" sz="3000" dirty="0" err="1" smtClean="0">
                <a:solidFill>
                  <a:schemeClr val="bg1"/>
                </a:solidFill>
              </a:rPr>
              <a:t>theater</a:t>
            </a:r>
            <a:r>
              <a:rPr lang="en-NZ" sz="3000" dirty="0" smtClean="0">
                <a:solidFill>
                  <a:schemeClr val="bg1"/>
                </a:solidFill>
              </a:rPr>
              <a:t> </a:t>
            </a:r>
            <a:r>
              <a:rPr lang="en-NZ" sz="3000" dirty="0">
                <a:solidFill>
                  <a:schemeClr val="bg1"/>
                </a:solidFill>
              </a:rPr>
              <a:t>dance/jazz </a:t>
            </a:r>
            <a:r>
              <a:rPr lang="en-NZ" sz="3000" dirty="0" smtClean="0">
                <a:solidFill>
                  <a:schemeClr val="bg1"/>
                </a:solidFill>
              </a:rPr>
              <a:t>use popular </a:t>
            </a:r>
            <a:r>
              <a:rPr lang="en-NZ" sz="3000" dirty="0">
                <a:solidFill>
                  <a:schemeClr val="bg1"/>
                </a:solidFill>
              </a:rPr>
              <a:t>music and happy </a:t>
            </a:r>
            <a:r>
              <a:rPr lang="en-NZ" sz="3000" dirty="0" smtClean="0">
                <a:solidFill>
                  <a:schemeClr val="bg1"/>
                </a:solidFill>
              </a:rPr>
              <a:t>themes. </a:t>
            </a:r>
          </a:p>
          <a:p>
            <a:pPr lvl="1"/>
            <a:endParaRPr lang="en-NZ" dirty="0" smtClean="0">
              <a:solidFill>
                <a:schemeClr val="bg1"/>
              </a:solidFill>
            </a:endParaRPr>
          </a:p>
          <a:p>
            <a:pPr marL="457200" lvl="1" indent="0">
              <a:buNone/>
            </a:pPr>
            <a:r>
              <a:rPr lang="en-NZ" b="1" dirty="0" smtClean="0">
                <a:solidFill>
                  <a:schemeClr val="bg1"/>
                </a:solidFill>
              </a:rPr>
              <a:t>		     </a:t>
            </a:r>
            <a:r>
              <a:rPr lang="en-NZ" sz="3000" b="1" dirty="0" smtClean="0">
                <a:solidFill>
                  <a:schemeClr val="bg1"/>
                </a:solidFill>
              </a:rPr>
              <a:t>If it’s none of the above, </a:t>
            </a:r>
          </a:p>
          <a:p>
            <a:pPr marL="457200" lvl="1" indent="0">
              <a:buNone/>
            </a:pPr>
            <a:r>
              <a:rPr lang="en-NZ" sz="3000" b="1" dirty="0">
                <a:solidFill>
                  <a:schemeClr val="bg1"/>
                </a:solidFill>
              </a:rPr>
              <a:t>	</a:t>
            </a:r>
            <a:r>
              <a:rPr lang="en-NZ" sz="3000" b="1" dirty="0" smtClean="0">
                <a:solidFill>
                  <a:schemeClr val="bg1"/>
                </a:solidFill>
              </a:rPr>
              <a:t>			the dance is contemporary. </a:t>
            </a:r>
            <a:endParaRPr lang="en-NZ" sz="3000"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780928"/>
            <a:ext cx="2641943" cy="407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2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Imprint MT Shadow" pitchFamily="82" charset="0"/>
              </a:rPr>
              <a:t>Contemporary Genre</a:t>
            </a:r>
            <a:endParaRPr lang="en-NZ" dirty="0">
              <a:latin typeface="Imprint MT Shadow" pitchFamily="82" charset="0"/>
            </a:endParaRPr>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NZ" dirty="0"/>
              <a:t>Contemporary dance tends to be intricate and physical, and the dancers change levels and directions quickly and seamlessly. </a:t>
            </a:r>
            <a:endParaRPr lang="en-NZ" dirty="0" smtClean="0"/>
          </a:p>
          <a:p>
            <a:endParaRPr lang="en-NZ" dirty="0" smtClean="0"/>
          </a:p>
          <a:p>
            <a:r>
              <a:rPr lang="en-NZ" dirty="0" smtClean="0"/>
              <a:t>Contemporary </a:t>
            </a:r>
            <a:r>
              <a:rPr lang="en-NZ" dirty="0"/>
              <a:t>dance may deal with abstract concepts, images, or emotional extremes</a:t>
            </a:r>
            <a:r>
              <a:rPr lang="en-NZ" dirty="0" smtClean="0"/>
              <a:t>.</a:t>
            </a:r>
          </a:p>
          <a:p>
            <a:endParaRPr lang="en-NZ" dirty="0" smtClean="0"/>
          </a:p>
          <a:p>
            <a:r>
              <a:rPr lang="en-NZ" dirty="0"/>
              <a:t>Some contemporary choreography tells a story based on the words of a song, but other pieces have story lines known only to the dancers and their choreographer. </a:t>
            </a:r>
          </a:p>
        </p:txBody>
      </p:sp>
    </p:spTree>
    <p:extLst>
      <p:ext uri="{BB962C8B-B14F-4D97-AF65-F5344CB8AC3E}">
        <p14:creationId xmlns:p14="http://schemas.microsoft.com/office/powerpoint/2010/main" val="362865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53000">
              <a:srgbClr val="FF7A00"/>
            </a:gs>
            <a:gs pos="75000">
              <a:srgbClr val="FF0300"/>
            </a:gs>
            <a:gs pos="100000">
              <a:srgbClr val="4D0808"/>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Imprint MT Shadow" pitchFamily="82" charset="0"/>
              </a:rPr>
              <a:t>Some History  . . . </a:t>
            </a:r>
            <a:endParaRPr lang="en-NZ" dirty="0">
              <a:latin typeface="Imprint MT Shadow" pitchFamily="82" charset="0"/>
            </a:endParaRPr>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NZ" dirty="0" smtClean="0"/>
              <a:t>Contemporary emerged in the 1950’s out of the constraints of Classical Ballet.</a:t>
            </a:r>
          </a:p>
          <a:p>
            <a:r>
              <a:rPr lang="en-NZ" dirty="0" smtClean="0"/>
              <a:t>A lady called Martha Graham decided to rebel against the rigid style of Ballet and perform movement that was ‘freer’ and involved using the body and gravity.</a:t>
            </a:r>
          </a:p>
          <a:p>
            <a:r>
              <a:rPr lang="en-NZ" dirty="0" smtClean="0"/>
              <a:t>She started to use costumes that were away from the traditional lyrical dresses and Ballet Tutus.</a:t>
            </a:r>
          </a:p>
          <a:p>
            <a:r>
              <a:rPr lang="en-NZ" dirty="0"/>
              <a:t>From here Contemporary Dance continued to develop into ‘Modern Dance’ as it is today.</a:t>
            </a:r>
          </a:p>
          <a:p>
            <a:endParaRPr lang="en-NZ" dirty="0"/>
          </a:p>
        </p:txBody>
      </p:sp>
    </p:spTree>
    <p:extLst>
      <p:ext uri="{BB962C8B-B14F-4D97-AF65-F5344CB8AC3E}">
        <p14:creationId xmlns:p14="http://schemas.microsoft.com/office/powerpoint/2010/main" val="42716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Imprint MT Shadow" pitchFamily="82" charset="0"/>
              </a:rPr>
              <a:t>Contemporary Dance</a:t>
            </a:r>
            <a:endParaRPr lang="en-NZ" dirty="0">
              <a:latin typeface="Imprint MT Shadow" pitchFamily="82" charset="0"/>
            </a:endParaRPr>
          </a:p>
        </p:txBody>
      </p:sp>
      <p:sp>
        <p:nvSpPr>
          <p:cNvPr id="3" name="Content Placeholder 2"/>
          <p:cNvSpPr>
            <a:spLocks noGrp="1"/>
          </p:cNvSpPr>
          <p:nvPr>
            <p:ph idx="1"/>
          </p:nvPr>
        </p:nvSpPr>
        <p:spPr/>
        <p:txBody>
          <a:bodyPr>
            <a:normAutofit/>
          </a:bodyPr>
          <a:lstStyle/>
          <a:p>
            <a:r>
              <a:rPr lang="en-NZ" dirty="0" smtClean="0"/>
              <a:t>There are 5 main techniques used in Contemporary Dance:</a:t>
            </a:r>
          </a:p>
          <a:p>
            <a:pPr marL="1771650" lvl="3" indent="-514350">
              <a:buFont typeface="+mj-lt"/>
              <a:buAutoNum type="arabicPeriod"/>
            </a:pPr>
            <a:r>
              <a:rPr lang="en-NZ" sz="3200" b="1" dirty="0" smtClean="0"/>
              <a:t>Cunningham</a:t>
            </a:r>
          </a:p>
          <a:p>
            <a:pPr marL="1771650" lvl="3" indent="-514350">
              <a:buFont typeface="+mj-lt"/>
              <a:buAutoNum type="arabicPeriod"/>
            </a:pPr>
            <a:r>
              <a:rPr lang="en-NZ" sz="3200" b="1" dirty="0" smtClean="0"/>
              <a:t>Graham</a:t>
            </a:r>
          </a:p>
          <a:p>
            <a:pPr marL="1771650" lvl="3" indent="-514350">
              <a:buFont typeface="+mj-lt"/>
              <a:buAutoNum type="arabicPeriod"/>
            </a:pPr>
            <a:r>
              <a:rPr lang="en-NZ" sz="3200" b="1" dirty="0" smtClean="0"/>
              <a:t>Limon</a:t>
            </a:r>
          </a:p>
          <a:p>
            <a:pPr marL="1771650" lvl="3" indent="-514350">
              <a:buFont typeface="+mj-lt"/>
              <a:buAutoNum type="arabicPeriod"/>
            </a:pPr>
            <a:r>
              <a:rPr lang="en-NZ" sz="3200" b="1" dirty="0" smtClean="0"/>
              <a:t>Release</a:t>
            </a:r>
          </a:p>
          <a:p>
            <a:pPr marL="1771650" lvl="3" indent="-514350">
              <a:buFont typeface="+mj-lt"/>
              <a:buAutoNum type="arabicPeriod"/>
            </a:pPr>
            <a:r>
              <a:rPr lang="en-NZ" sz="3200" b="1" dirty="0" smtClean="0"/>
              <a:t>Improvisation</a:t>
            </a:r>
          </a:p>
          <a:p>
            <a:pPr marL="0" indent="0">
              <a:buNone/>
            </a:pPr>
            <a:endParaRPr lang="en-NZ" b="1" dirty="0" smtClean="0"/>
          </a:p>
          <a:p>
            <a:pPr marL="0" indent="0">
              <a:buNone/>
            </a:pPr>
            <a:endParaRPr lang="en-NZ" dirty="0"/>
          </a:p>
          <a:p>
            <a:endParaRPr lang="en-NZ" dirty="0"/>
          </a:p>
        </p:txBody>
      </p:sp>
    </p:spTree>
    <p:extLst>
      <p:ext uri="{BB962C8B-B14F-4D97-AF65-F5344CB8AC3E}">
        <p14:creationId xmlns:p14="http://schemas.microsoft.com/office/powerpoint/2010/main" val="61467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47000">
              <a:schemeClr val="accent2"/>
            </a:gs>
            <a:gs pos="65000">
              <a:schemeClr val="accent2"/>
            </a:gs>
            <a:gs pos="100000">
              <a:schemeClr val="accent2">
                <a:lumMod val="20000"/>
                <a:lumOff val="8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Cunningham</a:t>
            </a:r>
            <a:endParaRPr lang="en-NZ" dirty="0"/>
          </a:p>
        </p:txBody>
      </p:sp>
      <p:sp>
        <p:nvSpPr>
          <p:cNvPr id="3" name="Content Placeholder 2"/>
          <p:cNvSpPr>
            <a:spLocks noGrp="1"/>
          </p:cNvSpPr>
          <p:nvPr>
            <p:ph idx="1"/>
          </p:nvPr>
        </p:nvSpPr>
        <p:spPr>
          <a:xfrm>
            <a:off x="457200" y="1600200"/>
            <a:ext cx="8229600" cy="4925144"/>
          </a:xfrm>
        </p:spPr>
        <p:txBody>
          <a:bodyPr>
            <a:normAutofit/>
          </a:bodyPr>
          <a:lstStyle/>
          <a:p>
            <a:pPr marL="0" indent="0">
              <a:buNone/>
            </a:pPr>
            <a:r>
              <a:rPr lang="en-NZ" i="1" dirty="0" smtClean="0"/>
              <a:t>(named </a:t>
            </a:r>
            <a:r>
              <a:rPr lang="en-NZ" i="1" dirty="0"/>
              <a:t>after teacher and choreographer </a:t>
            </a:r>
            <a:r>
              <a:rPr lang="en-NZ" i="1" dirty="0" err="1"/>
              <a:t>Merce</a:t>
            </a:r>
            <a:r>
              <a:rPr lang="en-NZ" i="1" dirty="0"/>
              <a:t> Cunningham)</a:t>
            </a:r>
          </a:p>
          <a:p>
            <a:pPr marL="0" indent="0">
              <a:buNone/>
            </a:pPr>
            <a:r>
              <a:rPr lang="en-NZ" dirty="0" smtClean="0"/>
              <a:t>This style focused </a:t>
            </a:r>
            <a:r>
              <a:rPr lang="en-NZ" dirty="0"/>
              <a:t>on the architecture of the body in space, rhythm and articulation</a:t>
            </a:r>
            <a:r>
              <a:rPr lang="en-NZ" dirty="0" smtClean="0"/>
              <a:t>.</a:t>
            </a:r>
          </a:p>
          <a:p>
            <a:pPr marL="0" indent="0">
              <a:buNone/>
            </a:pPr>
            <a:endParaRPr lang="en-NZ" dirty="0"/>
          </a:p>
          <a:p>
            <a:pPr marL="0" indent="0">
              <a:buNone/>
            </a:pPr>
            <a:r>
              <a:rPr lang="en-NZ" b="1" dirty="0"/>
              <a:t>What does that mean? </a:t>
            </a:r>
            <a:r>
              <a:rPr lang="en-NZ" dirty="0"/>
              <a:t>Cunningham uses the idea of the body's own "line of energy" to promote easy, natural movement. </a:t>
            </a:r>
          </a:p>
        </p:txBody>
      </p:sp>
    </p:spTree>
    <p:extLst>
      <p:ext uri="{BB962C8B-B14F-4D97-AF65-F5344CB8AC3E}">
        <p14:creationId xmlns:p14="http://schemas.microsoft.com/office/powerpoint/2010/main" val="354299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chemeClr val="accent4">
                <a:lumMod val="20000"/>
                <a:lumOff val="80000"/>
              </a:schemeClr>
            </a:gs>
            <a:gs pos="71000">
              <a:srgbClr val="7030A0"/>
            </a:gs>
            <a:gs pos="34000">
              <a:srgbClr val="7030A0"/>
            </a:gs>
            <a:gs pos="100000">
              <a:schemeClr val="accent4">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Graham</a:t>
            </a:r>
            <a:endParaRPr lang="en-NZ" dirty="0"/>
          </a:p>
        </p:txBody>
      </p:sp>
      <p:sp>
        <p:nvSpPr>
          <p:cNvPr id="3" name="Content Placeholder 2"/>
          <p:cNvSpPr>
            <a:spLocks noGrp="1"/>
          </p:cNvSpPr>
          <p:nvPr>
            <p:ph idx="1"/>
          </p:nvPr>
        </p:nvSpPr>
        <p:spPr/>
        <p:txBody>
          <a:bodyPr>
            <a:normAutofit fontScale="92500"/>
          </a:bodyPr>
          <a:lstStyle/>
          <a:p>
            <a:pPr marL="0" indent="0">
              <a:buNone/>
            </a:pPr>
            <a:r>
              <a:rPr lang="en-NZ" i="1" dirty="0" smtClean="0"/>
              <a:t>(</a:t>
            </a:r>
            <a:r>
              <a:rPr lang="en-NZ" i="1" dirty="0"/>
              <a:t>named after Martha Graham) </a:t>
            </a:r>
            <a:endParaRPr lang="en-NZ" i="1" dirty="0" smtClean="0"/>
          </a:p>
          <a:p>
            <a:pPr marL="0" indent="0">
              <a:buNone/>
            </a:pPr>
            <a:r>
              <a:rPr lang="en-NZ" dirty="0" smtClean="0"/>
              <a:t>This style focuses </a:t>
            </a:r>
            <a:r>
              <a:rPr lang="en-NZ" dirty="0"/>
              <a:t>on the use of contraction, release, fall and recovery</a:t>
            </a:r>
            <a:r>
              <a:rPr lang="en-NZ" dirty="0" smtClean="0"/>
              <a:t>.</a:t>
            </a:r>
          </a:p>
          <a:p>
            <a:pPr marL="0" indent="0">
              <a:buNone/>
            </a:pPr>
            <a:endParaRPr lang="en-NZ" dirty="0"/>
          </a:p>
          <a:p>
            <a:pPr marL="0" indent="0">
              <a:buNone/>
            </a:pPr>
            <a:r>
              <a:rPr lang="en-NZ" b="1" dirty="0"/>
              <a:t>What does that mean? </a:t>
            </a:r>
            <a:r>
              <a:rPr lang="en-NZ" dirty="0"/>
              <a:t>Graham technique is characterised by </a:t>
            </a:r>
            <a:r>
              <a:rPr lang="en-NZ" dirty="0" err="1"/>
              <a:t>floorwork</a:t>
            </a:r>
            <a:r>
              <a:rPr lang="en-NZ" dirty="0"/>
              <a:t> and the use of abdominal and pelvic contractions. The style is very grounded and the technique visibly contrary to the sylphlike, airborne ideals of ballet.</a:t>
            </a:r>
          </a:p>
          <a:p>
            <a:endParaRPr lang="en-NZ" dirty="0"/>
          </a:p>
        </p:txBody>
      </p:sp>
    </p:spTree>
    <p:extLst>
      <p:ext uri="{BB962C8B-B14F-4D97-AF65-F5344CB8AC3E}">
        <p14:creationId xmlns:p14="http://schemas.microsoft.com/office/powerpoint/2010/main" val="418331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99167">
              <a:srgbClr val="FFFF00"/>
            </a:gs>
            <a:gs pos="48000">
              <a:srgbClr val="FFFFCC"/>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Limon</a:t>
            </a:r>
            <a:endParaRPr lang="en-NZ" dirty="0"/>
          </a:p>
        </p:txBody>
      </p:sp>
      <p:sp>
        <p:nvSpPr>
          <p:cNvPr id="3" name="Content Placeholder 2"/>
          <p:cNvSpPr>
            <a:spLocks noGrp="1"/>
          </p:cNvSpPr>
          <p:nvPr>
            <p:ph idx="1"/>
          </p:nvPr>
        </p:nvSpPr>
        <p:spPr/>
        <p:txBody>
          <a:bodyPr>
            <a:normAutofit fontScale="92500" lnSpcReduction="10000"/>
          </a:bodyPr>
          <a:lstStyle/>
          <a:p>
            <a:pPr marL="0" indent="0">
              <a:buNone/>
            </a:pPr>
            <a:r>
              <a:rPr lang="en-NZ" i="1" dirty="0" smtClean="0"/>
              <a:t>(</a:t>
            </a:r>
            <a:r>
              <a:rPr lang="en-NZ" i="1" dirty="0"/>
              <a:t>named after Jose Limon) </a:t>
            </a:r>
            <a:endParaRPr lang="en-NZ" i="1" dirty="0" smtClean="0"/>
          </a:p>
          <a:p>
            <a:pPr marL="0" indent="0">
              <a:buNone/>
            </a:pPr>
            <a:r>
              <a:rPr lang="en-NZ" dirty="0" smtClean="0"/>
              <a:t>Involves exploring the use </a:t>
            </a:r>
            <a:r>
              <a:rPr lang="en-NZ" dirty="0"/>
              <a:t>of energy in relation to gravity and working with weight in terms of fall, rebound, recovery and suspension</a:t>
            </a:r>
            <a:r>
              <a:rPr lang="en-NZ" dirty="0" smtClean="0"/>
              <a:t>.</a:t>
            </a:r>
          </a:p>
          <a:p>
            <a:pPr marL="0" indent="0">
              <a:buNone/>
            </a:pPr>
            <a:endParaRPr lang="en-NZ" dirty="0"/>
          </a:p>
          <a:p>
            <a:pPr marL="0" indent="0">
              <a:buNone/>
            </a:pPr>
            <a:r>
              <a:rPr lang="en-NZ" b="1" dirty="0"/>
              <a:t>What does that mean? </a:t>
            </a:r>
            <a:r>
              <a:rPr lang="en-NZ" dirty="0"/>
              <a:t>Limon technique uses the feeling of weight and "heavy energy" in the body, and movement is instigated using breath to lift, and swings through the body to create and halt movement. It also feels very nice to perform!</a:t>
            </a:r>
          </a:p>
          <a:p>
            <a:endParaRPr lang="en-NZ" dirty="0"/>
          </a:p>
        </p:txBody>
      </p:sp>
    </p:spTree>
    <p:extLst>
      <p:ext uri="{BB962C8B-B14F-4D97-AF65-F5344CB8AC3E}">
        <p14:creationId xmlns:p14="http://schemas.microsoft.com/office/powerpoint/2010/main" val="200374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A8300"/>
            </a:gs>
            <a:gs pos="49000">
              <a:srgbClr val="FFC77D"/>
            </a:gs>
            <a:gs pos="100000">
              <a:schemeClr val="accent6">
                <a:lumMod val="7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Release</a:t>
            </a:r>
            <a:endParaRPr lang="en-NZ" dirty="0"/>
          </a:p>
        </p:txBody>
      </p:sp>
      <p:sp>
        <p:nvSpPr>
          <p:cNvPr id="3" name="Content Placeholder 2"/>
          <p:cNvSpPr>
            <a:spLocks noGrp="1"/>
          </p:cNvSpPr>
          <p:nvPr>
            <p:ph idx="1"/>
          </p:nvPr>
        </p:nvSpPr>
        <p:spPr/>
        <p:txBody>
          <a:bodyPr>
            <a:normAutofit fontScale="92500"/>
          </a:bodyPr>
          <a:lstStyle/>
          <a:p>
            <a:pPr marL="0" indent="0">
              <a:buNone/>
            </a:pPr>
            <a:r>
              <a:rPr lang="en-NZ" dirty="0" smtClean="0"/>
              <a:t>Placing </a:t>
            </a:r>
            <a:r>
              <a:rPr lang="en-NZ" dirty="0"/>
              <a:t>emphasis on minimising tension in the search for clarity and fluidity and efficient use of energy and breath</a:t>
            </a:r>
            <a:r>
              <a:rPr lang="en-NZ" dirty="0" smtClean="0"/>
              <a:t>.</a:t>
            </a:r>
          </a:p>
          <a:p>
            <a:pPr marL="0" indent="0">
              <a:buNone/>
            </a:pPr>
            <a:endParaRPr lang="en-NZ" dirty="0"/>
          </a:p>
          <a:p>
            <a:pPr marL="0" indent="0">
              <a:buNone/>
            </a:pPr>
            <a:r>
              <a:rPr lang="en-NZ" b="1" dirty="0"/>
              <a:t>What does that mean? </a:t>
            </a:r>
            <a:r>
              <a:rPr lang="en-NZ" dirty="0"/>
              <a:t>A bit like it sounds - in Release technique, we release through the joints and muscles to create ease of movement, releasing the breath to aid the release of the body. A great relaxation technique as well as a dance style.</a:t>
            </a:r>
          </a:p>
          <a:p>
            <a:endParaRPr lang="en-NZ" dirty="0"/>
          </a:p>
        </p:txBody>
      </p:sp>
    </p:spTree>
    <p:extLst>
      <p:ext uri="{BB962C8B-B14F-4D97-AF65-F5344CB8AC3E}">
        <p14:creationId xmlns:p14="http://schemas.microsoft.com/office/powerpoint/2010/main" val="777105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565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Characteristics of  Contemporary Dance</vt:lpstr>
      <vt:lpstr>Contemporary Genre</vt:lpstr>
      <vt:lpstr>Contemporary Genre</vt:lpstr>
      <vt:lpstr>Some History  . . . </vt:lpstr>
      <vt:lpstr>Contemporary Dance</vt:lpstr>
      <vt:lpstr>Cunningham</vt:lpstr>
      <vt:lpstr>Graham</vt:lpstr>
      <vt:lpstr>Limon</vt:lpstr>
      <vt:lpstr>Release</vt:lpstr>
      <vt:lpstr>Improvisation</vt:lpstr>
      <vt:lpstr>The Performers</vt:lpstr>
      <vt:lpstr>The Performers</vt:lpstr>
    </vt:vector>
  </TitlesOfParts>
  <Company>Cambridge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Contemporary Dance</dc:title>
  <dc:creator>Administrator</dc:creator>
  <cp:lastModifiedBy>Administrator</cp:lastModifiedBy>
  <cp:revision>2</cp:revision>
  <dcterms:created xsi:type="dcterms:W3CDTF">2012-11-08T01:13:49Z</dcterms:created>
  <dcterms:modified xsi:type="dcterms:W3CDTF">2012-11-08T01:24:14Z</dcterms:modified>
</cp:coreProperties>
</file>